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EE74C2D-C0CE-4922-AFB1-D2FF092EA35A}" type="datetimeFigureOut">
              <a:rPr lang="es-CL" smtClean="0"/>
              <a:t>23-05-2020</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E16D157-1FE3-45F9-A21E-F4A6C659B270}" type="slidenum">
              <a:rPr lang="es-CL" smtClean="0"/>
              <a:t>‹Nº›</a:t>
            </a:fld>
            <a:endParaRPr lang="es-CL" dirty="0"/>
          </a:p>
        </p:txBody>
      </p:sp>
    </p:spTree>
    <p:extLst>
      <p:ext uri="{BB962C8B-B14F-4D97-AF65-F5344CB8AC3E}">
        <p14:creationId xmlns:p14="http://schemas.microsoft.com/office/powerpoint/2010/main" val="160006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EE74C2D-C0CE-4922-AFB1-D2FF092EA35A}" type="datetimeFigureOut">
              <a:rPr lang="es-CL" smtClean="0"/>
              <a:t>23-05-2020</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16D157-1FE3-45F9-A21E-F4A6C659B270}" type="slidenum">
              <a:rPr lang="es-CL" smtClean="0"/>
              <a:t>‹Nº›</a:t>
            </a:fld>
            <a:endParaRPr lang="es-CL" dirty="0"/>
          </a:p>
        </p:txBody>
      </p:sp>
    </p:spTree>
    <p:extLst>
      <p:ext uri="{BB962C8B-B14F-4D97-AF65-F5344CB8AC3E}">
        <p14:creationId xmlns:p14="http://schemas.microsoft.com/office/powerpoint/2010/main" val="185275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EE74C2D-C0CE-4922-AFB1-D2FF092EA35A}" type="datetimeFigureOut">
              <a:rPr lang="es-CL" smtClean="0"/>
              <a:t>23-05-2020</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16D157-1FE3-45F9-A21E-F4A6C659B270}" type="slidenum">
              <a:rPr lang="es-CL" smtClean="0"/>
              <a:t>‹Nº›</a:t>
            </a:fld>
            <a:endParaRPr lang="es-CL"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11320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EE74C2D-C0CE-4922-AFB1-D2FF092EA35A}" type="datetimeFigureOut">
              <a:rPr lang="es-CL" smtClean="0"/>
              <a:t>23-05-2020</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16D157-1FE3-45F9-A21E-F4A6C659B270}" type="slidenum">
              <a:rPr lang="es-CL" smtClean="0"/>
              <a:t>‹Nº›</a:t>
            </a:fld>
            <a:endParaRPr lang="es-CL" dirty="0"/>
          </a:p>
        </p:txBody>
      </p:sp>
    </p:spTree>
    <p:extLst>
      <p:ext uri="{BB962C8B-B14F-4D97-AF65-F5344CB8AC3E}">
        <p14:creationId xmlns:p14="http://schemas.microsoft.com/office/powerpoint/2010/main" val="224061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EE74C2D-C0CE-4922-AFB1-D2FF092EA35A}" type="datetimeFigureOut">
              <a:rPr lang="es-CL" smtClean="0"/>
              <a:t>23-05-2020</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16D157-1FE3-45F9-A21E-F4A6C659B270}" type="slidenum">
              <a:rPr lang="es-CL" smtClean="0"/>
              <a:t>‹Nº›</a:t>
            </a:fld>
            <a:endParaRPr lang="es-CL"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102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EE74C2D-C0CE-4922-AFB1-D2FF092EA35A}" type="datetimeFigureOut">
              <a:rPr lang="es-CL" smtClean="0"/>
              <a:t>23-05-2020</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16D157-1FE3-45F9-A21E-F4A6C659B270}" type="slidenum">
              <a:rPr lang="es-CL" smtClean="0"/>
              <a:t>‹Nº›</a:t>
            </a:fld>
            <a:endParaRPr lang="es-CL" dirty="0"/>
          </a:p>
        </p:txBody>
      </p:sp>
    </p:spTree>
    <p:extLst>
      <p:ext uri="{BB962C8B-B14F-4D97-AF65-F5344CB8AC3E}">
        <p14:creationId xmlns:p14="http://schemas.microsoft.com/office/powerpoint/2010/main" val="2477395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E74C2D-C0CE-4922-AFB1-D2FF092EA35A}" type="datetimeFigureOut">
              <a:rPr lang="es-CL" smtClean="0"/>
              <a:t>23-05-2020</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16D157-1FE3-45F9-A21E-F4A6C659B270}" type="slidenum">
              <a:rPr lang="es-CL" smtClean="0"/>
              <a:t>‹Nº›</a:t>
            </a:fld>
            <a:endParaRPr lang="es-CL" dirty="0"/>
          </a:p>
        </p:txBody>
      </p:sp>
    </p:spTree>
    <p:extLst>
      <p:ext uri="{BB962C8B-B14F-4D97-AF65-F5344CB8AC3E}">
        <p14:creationId xmlns:p14="http://schemas.microsoft.com/office/powerpoint/2010/main" val="4104349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E74C2D-C0CE-4922-AFB1-D2FF092EA35A}" type="datetimeFigureOut">
              <a:rPr lang="es-CL" smtClean="0"/>
              <a:t>23-05-2020</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16D157-1FE3-45F9-A21E-F4A6C659B270}" type="slidenum">
              <a:rPr lang="es-CL" smtClean="0"/>
              <a:t>‹Nº›</a:t>
            </a:fld>
            <a:endParaRPr lang="es-CL" dirty="0"/>
          </a:p>
        </p:txBody>
      </p:sp>
    </p:spTree>
    <p:extLst>
      <p:ext uri="{BB962C8B-B14F-4D97-AF65-F5344CB8AC3E}">
        <p14:creationId xmlns:p14="http://schemas.microsoft.com/office/powerpoint/2010/main" val="99188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E74C2D-C0CE-4922-AFB1-D2FF092EA35A}" type="datetimeFigureOut">
              <a:rPr lang="es-CL" smtClean="0"/>
              <a:t>23-05-2020</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16D157-1FE3-45F9-A21E-F4A6C659B270}" type="slidenum">
              <a:rPr lang="es-CL" smtClean="0"/>
              <a:t>‹Nº›</a:t>
            </a:fld>
            <a:endParaRPr lang="es-CL" dirty="0"/>
          </a:p>
        </p:txBody>
      </p:sp>
    </p:spTree>
    <p:extLst>
      <p:ext uri="{BB962C8B-B14F-4D97-AF65-F5344CB8AC3E}">
        <p14:creationId xmlns:p14="http://schemas.microsoft.com/office/powerpoint/2010/main" val="358425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EE74C2D-C0CE-4922-AFB1-D2FF092EA35A}" type="datetimeFigureOut">
              <a:rPr lang="es-CL" smtClean="0"/>
              <a:t>23-05-2020</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16D157-1FE3-45F9-A21E-F4A6C659B270}" type="slidenum">
              <a:rPr lang="es-CL" smtClean="0"/>
              <a:t>‹Nº›</a:t>
            </a:fld>
            <a:endParaRPr lang="es-CL" dirty="0"/>
          </a:p>
        </p:txBody>
      </p:sp>
    </p:spTree>
    <p:extLst>
      <p:ext uri="{BB962C8B-B14F-4D97-AF65-F5344CB8AC3E}">
        <p14:creationId xmlns:p14="http://schemas.microsoft.com/office/powerpoint/2010/main" val="408346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EE74C2D-C0CE-4922-AFB1-D2FF092EA35A}" type="datetimeFigureOut">
              <a:rPr lang="es-CL" smtClean="0"/>
              <a:t>23-05-2020</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E16D157-1FE3-45F9-A21E-F4A6C659B270}" type="slidenum">
              <a:rPr lang="es-CL" smtClean="0"/>
              <a:t>‹Nº›</a:t>
            </a:fld>
            <a:endParaRPr lang="es-CL" dirty="0"/>
          </a:p>
        </p:txBody>
      </p:sp>
    </p:spTree>
    <p:extLst>
      <p:ext uri="{BB962C8B-B14F-4D97-AF65-F5344CB8AC3E}">
        <p14:creationId xmlns:p14="http://schemas.microsoft.com/office/powerpoint/2010/main" val="338614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EE74C2D-C0CE-4922-AFB1-D2FF092EA35A}" type="datetimeFigureOut">
              <a:rPr lang="es-CL" smtClean="0"/>
              <a:t>23-05-2020</a:t>
            </a:fld>
            <a:endParaRPr lang="es-CL" dirty="0"/>
          </a:p>
        </p:txBody>
      </p:sp>
      <p:sp>
        <p:nvSpPr>
          <p:cNvPr id="8" name="Footer Placeholder 7"/>
          <p:cNvSpPr>
            <a:spLocks noGrp="1"/>
          </p:cNvSpPr>
          <p:nvPr>
            <p:ph type="ftr" sz="quarter" idx="11"/>
          </p:nvPr>
        </p:nvSpPr>
        <p:spPr/>
        <p:txBody>
          <a:bodyPr/>
          <a:lstStyle/>
          <a:p>
            <a:endParaRPr lang="es-CL"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E16D157-1FE3-45F9-A21E-F4A6C659B270}" type="slidenum">
              <a:rPr lang="es-CL" smtClean="0"/>
              <a:t>‹Nº›</a:t>
            </a:fld>
            <a:endParaRPr lang="es-CL" dirty="0"/>
          </a:p>
        </p:txBody>
      </p:sp>
    </p:spTree>
    <p:extLst>
      <p:ext uri="{BB962C8B-B14F-4D97-AF65-F5344CB8AC3E}">
        <p14:creationId xmlns:p14="http://schemas.microsoft.com/office/powerpoint/2010/main" val="2783665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EE74C2D-C0CE-4922-AFB1-D2FF092EA35A}" type="datetimeFigureOut">
              <a:rPr lang="es-CL" smtClean="0"/>
              <a:t>23-05-2020</a:t>
            </a:fld>
            <a:endParaRPr lang="es-CL" dirty="0"/>
          </a:p>
        </p:txBody>
      </p:sp>
      <p:sp>
        <p:nvSpPr>
          <p:cNvPr id="4" name="Footer Placeholder 3"/>
          <p:cNvSpPr>
            <a:spLocks noGrp="1"/>
          </p:cNvSpPr>
          <p:nvPr>
            <p:ph type="ftr" sz="quarter" idx="11"/>
          </p:nvPr>
        </p:nvSpPr>
        <p:spPr/>
        <p:txBody>
          <a:bodyPr/>
          <a:lstStyle/>
          <a:p>
            <a:endParaRPr lang="es-CL"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E16D157-1FE3-45F9-A21E-F4A6C659B270}" type="slidenum">
              <a:rPr lang="es-CL" smtClean="0"/>
              <a:t>‹Nº›</a:t>
            </a:fld>
            <a:endParaRPr lang="es-CL" dirty="0"/>
          </a:p>
        </p:txBody>
      </p:sp>
    </p:spTree>
    <p:extLst>
      <p:ext uri="{BB962C8B-B14F-4D97-AF65-F5344CB8AC3E}">
        <p14:creationId xmlns:p14="http://schemas.microsoft.com/office/powerpoint/2010/main" val="3809955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74C2D-C0CE-4922-AFB1-D2FF092EA35A}" type="datetimeFigureOut">
              <a:rPr lang="es-CL" smtClean="0"/>
              <a:t>23-05-2020</a:t>
            </a:fld>
            <a:endParaRPr lang="es-CL" dirty="0"/>
          </a:p>
        </p:txBody>
      </p:sp>
      <p:sp>
        <p:nvSpPr>
          <p:cNvPr id="3" name="Footer Placeholder 2"/>
          <p:cNvSpPr>
            <a:spLocks noGrp="1"/>
          </p:cNvSpPr>
          <p:nvPr>
            <p:ph type="ftr" sz="quarter" idx="11"/>
          </p:nvPr>
        </p:nvSpPr>
        <p:spPr/>
        <p:txBody>
          <a:bodyPr/>
          <a:lstStyle/>
          <a:p>
            <a:endParaRPr lang="es-CL"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E16D157-1FE3-45F9-A21E-F4A6C659B270}" type="slidenum">
              <a:rPr lang="es-CL" smtClean="0"/>
              <a:t>‹Nº›</a:t>
            </a:fld>
            <a:endParaRPr lang="es-CL" dirty="0"/>
          </a:p>
        </p:txBody>
      </p:sp>
    </p:spTree>
    <p:extLst>
      <p:ext uri="{BB962C8B-B14F-4D97-AF65-F5344CB8AC3E}">
        <p14:creationId xmlns:p14="http://schemas.microsoft.com/office/powerpoint/2010/main" val="213422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E74C2D-C0CE-4922-AFB1-D2FF092EA35A}" type="datetimeFigureOut">
              <a:rPr lang="es-CL" smtClean="0"/>
              <a:t>23-05-2020</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E16D157-1FE3-45F9-A21E-F4A6C659B270}" type="slidenum">
              <a:rPr lang="es-CL" smtClean="0"/>
              <a:t>‹Nº›</a:t>
            </a:fld>
            <a:endParaRPr lang="es-CL" dirty="0"/>
          </a:p>
        </p:txBody>
      </p:sp>
    </p:spTree>
    <p:extLst>
      <p:ext uri="{BB962C8B-B14F-4D97-AF65-F5344CB8AC3E}">
        <p14:creationId xmlns:p14="http://schemas.microsoft.com/office/powerpoint/2010/main" val="308639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E74C2D-C0CE-4922-AFB1-D2FF092EA35A}" type="datetimeFigureOut">
              <a:rPr lang="es-CL" smtClean="0"/>
              <a:t>23-05-2020</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16D157-1FE3-45F9-A21E-F4A6C659B270}" type="slidenum">
              <a:rPr lang="es-CL" smtClean="0"/>
              <a:t>‹Nº›</a:t>
            </a:fld>
            <a:endParaRPr lang="es-CL" dirty="0"/>
          </a:p>
        </p:txBody>
      </p:sp>
    </p:spTree>
    <p:extLst>
      <p:ext uri="{BB962C8B-B14F-4D97-AF65-F5344CB8AC3E}">
        <p14:creationId xmlns:p14="http://schemas.microsoft.com/office/powerpoint/2010/main" val="342823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EE74C2D-C0CE-4922-AFB1-D2FF092EA35A}" type="datetimeFigureOut">
              <a:rPr lang="es-CL" smtClean="0"/>
              <a:t>23-05-2020</a:t>
            </a:fld>
            <a:endParaRPr lang="es-CL"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E16D157-1FE3-45F9-A21E-F4A6C659B270}" type="slidenum">
              <a:rPr lang="es-CL" smtClean="0"/>
              <a:t>‹Nº›</a:t>
            </a:fld>
            <a:endParaRPr lang="es-CL" dirty="0"/>
          </a:p>
        </p:txBody>
      </p:sp>
    </p:spTree>
    <p:extLst>
      <p:ext uri="{BB962C8B-B14F-4D97-AF65-F5344CB8AC3E}">
        <p14:creationId xmlns:p14="http://schemas.microsoft.com/office/powerpoint/2010/main" val="4073705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gi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sultado de imagen para INSIGNIA MERCEDES MARIN DEL SOLAR"/>
          <p:cNvPicPr/>
          <p:nvPr/>
        </p:nvPicPr>
        <p:blipFill>
          <a:blip r:embed="rId2">
            <a:extLst>
              <a:ext uri="{BEBA8EAE-BF5A-486C-A8C5-ECC9F3942E4B}">
                <a14:imgProps xmlns:a14="http://schemas.microsoft.com/office/drawing/2010/main">
                  <a14:imgLayer r:embed="rId3">
                    <a14:imgEffect>
                      <a14:backgroundRemoval t="10484" b="85081" l="36686" r="62748"/>
                    </a14:imgEffect>
                  </a14:imgLayer>
                </a14:imgProps>
              </a:ext>
            </a:extLst>
          </a:blip>
          <a:srcRect l="37106" t="11073" r="37865" b="13631"/>
          <a:stretch>
            <a:fillRect/>
          </a:stretch>
        </p:blipFill>
        <p:spPr bwMode="auto">
          <a:xfrm>
            <a:off x="786966" y="187279"/>
            <a:ext cx="1556990" cy="1744551"/>
          </a:xfrm>
          <a:prstGeom prst="rect">
            <a:avLst/>
          </a:prstGeom>
          <a:noFill/>
          <a:ln w="9525">
            <a:noFill/>
            <a:miter lim="800000"/>
            <a:headEnd/>
            <a:tailEnd/>
          </a:ln>
        </p:spPr>
      </p:pic>
      <p:sp>
        <p:nvSpPr>
          <p:cNvPr id="5" name="CuadroTexto 4"/>
          <p:cNvSpPr txBox="1"/>
          <p:nvPr/>
        </p:nvSpPr>
        <p:spPr>
          <a:xfrm>
            <a:off x="2575775" y="187279"/>
            <a:ext cx="8229600" cy="3046988"/>
          </a:xfrm>
          <a:prstGeom prst="rect">
            <a:avLst/>
          </a:prstGeom>
          <a:noFill/>
        </p:spPr>
        <p:txBody>
          <a:bodyPr wrap="square" rtlCol="0">
            <a:spAutoFit/>
          </a:bodyPr>
          <a:lstStyle/>
          <a:p>
            <a:pPr algn="ctr"/>
            <a:r>
              <a:rPr lang="es-CL" sz="2400" dirty="0" smtClean="0">
                <a:latin typeface="Arial Black" panose="020B0A04020102020204" pitchFamily="34" charset="0"/>
              </a:rPr>
              <a:t>PRESENTACIÓN DE INTRODUCCIÓN Y REFUERZO</a:t>
            </a:r>
          </a:p>
          <a:p>
            <a:pPr algn="ctr"/>
            <a:endParaRPr lang="es-CL" sz="2400" dirty="0">
              <a:latin typeface="Arial Black" panose="020B0A04020102020204" pitchFamily="34" charset="0"/>
            </a:endParaRPr>
          </a:p>
          <a:p>
            <a:pPr algn="ctr"/>
            <a:r>
              <a:rPr lang="es-CL" sz="2400" dirty="0" smtClean="0">
                <a:latin typeface="Arial Black" panose="020B0A04020102020204" pitchFamily="34" charset="0"/>
              </a:rPr>
              <a:t>SEXTO AÑO BÁSICO</a:t>
            </a:r>
          </a:p>
          <a:p>
            <a:pPr algn="ctr"/>
            <a:endParaRPr lang="es-CL" sz="2400" dirty="0">
              <a:latin typeface="Arial Black" panose="020B0A04020102020204" pitchFamily="34" charset="0"/>
            </a:endParaRPr>
          </a:p>
          <a:p>
            <a:pPr algn="ctr"/>
            <a:r>
              <a:rPr lang="es-CL" sz="2400" dirty="0" smtClean="0">
                <a:latin typeface="Arial Black" panose="020B0A04020102020204" pitchFamily="34" charset="0"/>
              </a:rPr>
              <a:t>ASIGNATURA DE RELIGIÓN</a:t>
            </a:r>
          </a:p>
          <a:p>
            <a:pPr algn="ctr"/>
            <a:endParaRPr lang="es-CL" sz="2400" dirty="0">
              <a:latin typeface="Arial Black" panose="020B0A04020102020204" pitchFamily="34" charset="0"/>
            </a:endParaRPr>
          </a:p>
          <a:p>
            <a:pPr algn="ctr"/>
            <a:r>
              <a:rPr lang="es-CL" sz="2400" dirty="0" smtClean="0">
                <a:latin typeface="Arial Black" panose="020B0A04020102020204" pitchFamily="34" charset="0"/>
              </a:rPr>
              <a:t>Profesora Claudia Zúñiga Fuentes</a:t>
            </a:r>
            <a:endParaRPr lang="es-CL" sz="2400" dirty="0">
              <a:latin typeface="Arial Black" panose="020B0A04020102020204" pitchFamily="34" charset="0"/>
            </a:endParaRPr>
          </a:p>
        </p:txBody>
      </p:sp>
      <p:pic>
        <p:nvPicPr>
          <p:cNvPr id="1026" name="Picture 2" descr="Comprende a Jesús y su Sermón del Monte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890" y="3234267"/>
            <a:ext cx="6445757" cy="362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348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37893" y="1184856"/>
            <a:ext cx="9736428" cy="5016758"/>
          </a:xfrm>
          <a:prstGeom prst="rect">
            <a:avLst/>
          </a:prstGeom>
        </p:spPr>
        <p:txBody>
          <a:bodyPr wrap="square">
            <a:spAutoFit/>
          </a:bodyPr>
          <a:lstStyle/>
          <a:p>
            <a:pPr algn="just"/>
            <a:r>
              <a:rPr lang="es-CL" sz="2000" b="0" i="0" dirty="0" smtClean="0">
                <a:solidFill>
                  <a:srgbClr val="000000"/>
                </a:solidFill>
                <a:effectLst/>
                <a:latin typeface="Arial" panose="020B0604020202020204" pitchFamily="34" charset="0"/>
                <a:cs typeface="Arial" panose="020B0604020202020204" pitchFamily="34" charset="0"/>
              </a:rPr>
              <a:t>b) El mensaje del Reino no sólo se "conoce", hace falta construirlo. Por eso Jesús busca una reacción en el oyente. Esto lo logra con unos finales imprevistos y desconcertantes de las parábolas. Sus finales rozan lo absurdo (p. e. dejar crecer el trigo con la cizaña) causando sorpresa en el oyente. No se puede entender que alguien escuchara una parábola a Jesús y permaneciera impasible ya que cuestionan el orden social, moral y religioso de su tiempo. El mensaje del Reino de Dios como nueva sociedad justa, fraterna y solidaria implica radicalidad en las decisiones. Por eso, las parábolas incitan a comprometerse a favor de Jesús y su mensaje o a rechazarlo.</a:t>
            </a:r>
          </a:p>
          <a:p>
            <a:pPr algn="just"/>
            <a:r>
              <a:rPr lang="es-CL" sz="2000" b="0" i="0" dirty="0" smtClean="0">
                <a:solidFill>
                  <a:srgbClr val="000000"/>
                </a:solidFill>
                <a:effectLst/>
                <a:latin typeface="Arial" panose="020B0604020202020204" pitchFamily="34" charset="0"/>
                <a:cs typeface="Arial" panose="020B0604020202020204" pitchFamily="34" charset="0"/>
              </a:rPr>
              <a:t> </a:t>
            </a:r>
          </a:p>
          <a:p>
            <a:pPr algn="just"/>
            <a:r>
              <a:rPr lang="es-CL" sz="2000" b="0" i="0" dirty="0" smtClean="0">
                <a:solidFill>
                  <a:srgbClr val="000000"/>
                </a:solidFill>
                <a:effectLst/>
                <a:latin typeface="Arial" panose="020B0604020202020204" pitchFamily="34" charset="0"/>
                <a:cs typeface="Arial" panose="020B0604020202020204" pitchFamily="34" charset="0"/>
              </a:rPr>
              <a:t>Una de las características de la parábolas es que son desconcertantes. Incluso se pueden plantear situaciones absurdas. Si Jesús hace este planteamiento es porque quiere resaltar especialmente algún aspecto del Reino, alguna característica del Dios; o cómo debe ser el comportamiento de los hombres . Éstas son las principales parábolas y relatos parabólicos de Jesús, éstas son algunas de las preguntas de fondo que suscitan.</a:t>
            </a:r>
            <a:endParaRPr lang="es-CL" sz="2000" b="0" i="0" dirty="0">
              <a:solidFill>
                <a:srgbClr val="000000"/>
              </a:solidFill>
              <a:effectLst/>
              <a:latin typeface="Arial" panose="020B0604020202020204" pitchFamily="34" charset="0"/>
              <a:cs typeface="Arial" panose="020B0604020202020204" pitchFamily="34" charset="0"/>
            </a:endParaRPr>
          </a:p>
        </p:txBody>
      </p:sp>
      <p:pic>
        <p:nvPicPr>
          <p:cNvPr id="3" name="Imagen 2" descr="Resultado de imagen para INSIGNIA MERCEDES MARIN DEL SOLAR"/>
          <p:cNvPicPr/>
          <p:nvPr/>
        </p:nvPicPr>
        <p:blipFill>
          <a:blip r:embed="rId2">
            <a:extLst>
              <a:ext uri="{BEBA8EAE-BF5A-486C-A8C5-ECC9F3942E4B}">
                <a14:imgProps xmlns:a14="http://schemas.microsoft.com/office/drawing/2010/main">
                  <a14:imgLayer r:embed="rId3">
                    <a14:imgEffect>
                      <a14:backgroundRemoval t="10484" b="85081" l="36686" r="62748"/>
                    </a14:imgEffect>
                  </a14:imgLayer>
                </a14:imgProps>
              </a:ext>
            </a:extLst>
          </a:blip>
          <a:srcRect l="37106" t="11073" r="37865" b="13631"/>
          <a:stretch>
            <a:fillRect/>
          </a:stretch>
        </p:blipFill>
        <p:spPr bwMode="auto">
          <a:xfrm>
            <a:off x="477873" y="312581"/>
            <a:ext cx="1556990" cy="1744551"/>
          </a:xfrm>
          <a:prstGeom prst="rect">
            <a:avLst/>
          </a:prstGeom>
          <a:noFill/>
          <a:ln w="9525">
            <a:noFill/>
            <a:miter lim="800000"/>
            <a:headEnd/>
            <a:tailEnd/>
          </a:ln>
        </p:spPr>
      </p:pic>
    </p:spTree>
    <p:extLst>
      <p:ext uri="{BB962C8B-B14F-4D97-AF65-F5344CB8AC3E}">
        <p14:creationId xmlns:p14="http://schemas.microsoft.com/office/powerpoint/2010/main" val="3314389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99256" y="656823"/>
            <a:ext cx="9581881" cy="646331"/>
          </a:xfrm>
          <a:prstGeom prst="rect">
            <a:avLst/>
          </a:prstGeom>
          <a:noFill/>
        </p:spPr>
        <p:txBody>
          <a:bodyPr wrap="square" rtlCol="0">
            <a:spAutoFit/>
          </a:bodyPr>
          <a:lstStyle/>
          <a:p>
            <a:pPr algn="just"/>
            <a:r>
              <a:rPr lang="es-CL" dirty="0" smtClean="0">
                <a:latin typeface="Arial" panose="020B0604020202020204" pitchFamily="34" charset="0"/>
                <a:cs typeface="Arial" panose="020B0604020202020204" pitchFamily="34" charset="0"/>
              </a:rPr>
              <a:t>Existen varias parábolas en los evangelios, pero en este modulo, nos centraremos, en la del “Sembrador”</a:t>
            </a:r>
            <a:endParaRPr lang="es-CL" dirty="0">
              <a:latin typeface="Arial" panose="020B0604020202020204" pitchFamily="34" charset="0"/>
              <a:cs typeface="Arial" panose="020B0604020202020204" pitchFamily="34" charset="0"/>
            </a:endParaRPr>
          </a:p>
        </p:txBody>
      </p:sp>
      <p:pic>
        <p:nvPicPr>
          <p:cNvPr id="7170" name="Picture 2" descr="Dibujos Católicos : Parábola del sembrador para color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116" y="1522095"/>
            <a:ext cx="4442183" cy="453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676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17444" y="1365161"/>
            <a:ext cx="8500056" cy="1015663"/>
          </a:xfrm>
          <a:prstGeom prst="rect">
            <a:avLst/>
          </a:prstGeom>
          <a:noFill/>
        </p:spPr>
        <p:txBody>
          <a:bodyPr wrap="square" rtlCol="0">
            <a:spAutoFit/>
          </a:bodyPr>
          <a:lstStyle/>
          <a:p>
            <a:pPr algn="just"/>
            <a:r>
              <a:rPr lang="es-CL" sz="2000" dirty="0" smtClean="0">
                <a:latin typeface="Arial" panose="020B0604020202020204" pitchFamily="34" charset="0"/>
                <a:cs typeface="Arial" panose="020B0604020202020204" pitchFamily="34" charset="0"/>
              </a:rPr>
              <a:t>Ahora, te invito a desarrollar la guía de aplicación, puedes usar esta presentación, para apoyarte, como también, los videos que te sugiero en la guía.</a:t>
            </a:r>
          </a:p>
        </p:txBody>
      </p:sp>
      <p:pic>
        <p:nvPicPr>
          <p:cNvPr id="3" name="Picture 2" descr="Postales para desear buena suerte | Postales hermos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47" y="2929944"/>
            <a:ext cx="19621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93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clrChange>
              <a:clrFrom>
                <a:srgbClr val="000000"/>
              </a:clrFrom>
              <a:clrTo>
                <a:srgbClr val="000000">
                  <a:alpha val="0"/>
                </a:srgbClr>
              </a:clrTo>
            </a:clrChange>
          </a:blip>
          <a:srcRect t="29473" b="35274"/>
          <a:stretch/>
        </p:blipFill>
        <p:spPr>
          <a:xfrm>
            <a:off x="3155324" y="-95215"/>
            <a:ext cx="8819941" cy="2288955"/>
          </a:xfrm>
          <a:prstGeom prst="rect">
            <a:avLst/>
          </a:prstGeom>
        </p:spPr>
      </p:pic>
      <p:pic>
        <p:nvPicPr>
          <p:cNvPr id="3" name="Imagen 2" descr="Resultado de imagen para INSIGNIA MERCEDES MARIN DEL SOLAR"/>
          <p:cNvPicPr/>
          <p:nvPr/>
        </p:nvPicPr>
        <p:blipFill>
          <a:blip r:embed="rId3">
            <a:extLst>
              <a:ext uri="{BEBA8EAE-BF5A-486C-A8C5-ECC9F3942E4B}">
                <a14:imgProps xmlns:a14="http://schemas.microsoft.com/office/drawing/2010/main">
                  <a14:imgLayer r:embed="rId4">
                    <a14:imgEffect>
                      <a14:backgroundRemoval t="10484" b="85081" l="36686" r="62748"/>
                    </a14:imgEffect>
                  </a14:imgLayer>
                </a14:imgProps>
              </a:ext>
            </a:extLst>
          </a:blip>
          <a:srcRect l="37106" t="11073" r="37865" b="13631"/>
          <a:stretch>
            <a:fillRect/>
          </a:stretch>
        </p:blipFill>
        <p:spPr bwMode="auto">
          <a:xfrm>
            <a:off x="1688487" y="176986"/>
            <a:ext cx="1556990" cy="1744551"/>
          </a:xfrm>
          <a:prstGeom prst="rect">
            <a:avLst/>
          </a:prstGeom>
          <a:noFill/>
          <a:ln w="9525">
            <a:noFill/>
            <a:miter lim="800000"/>
            <a:headEnd/>
            <a:tailEnd/>
          </a:ln>
        </p:spPr>
      </p:pic>
      <p:sp>
        <p:nvSpPr>
          <p:cNvPr id="4" name="CuadroTexto 3"/>
          <p:cNvSpPr txBox="1"/>
          <p:nvPr/>
        </p:nvSpPr>
        <p:spPr>
          <a:xfrm>
            <a:off x="2466982" y="2322528"/>
            <a:ext cx="6415767" cy="4154984"/>
          </a:xfrm>
          <a:prstGeom prst="rect">
            <a:avLst/>
          </a:prstGeom>
          <a:noFill/>
        </p:spPr>
        <p:txBody>
          <a:bodyPr wrap="square" rtlCol="0">
            <a:spAutoFit/>
          </a:bodyPr>
          <a:lstStyle/>
          <a:p>
            <a:pPr algn="just"/>
            <a:r>
              <a:rPr lang="es-CL" sz="2400" dirty="0" smtClean="0">
                <a:latin typeface="Arial" panose="020B0604020202020204" pitchFamily="34" charset="0"/>
                <a:cs typeface="Arial" panose="020B0604020202020204" pitchFamily="34" charset="0"/>
              </a:rPr>
              <a:t>Estimado(a) Alumno(a):</a:t>
            </a:r>
          </a:p>
          <a:p>
            <a:pPr algn="just"/>
            <a:r>
              <a:rPr lang="es-CL" sz="2400" dirty="0" smtClean="0">
                <a:latin typeface="Arial" panose="020B0604020202020204" pitchFamily="34" charset="0"/>
                <a:cs typeface="Arial" panose="020B0604020202020204" pitchFamily="34" charset="0"/>
              </a:rPr>
              <a:t>Te doy la más cordial de las bienvenidas, a un nuevo modulo de trabajo, en este proceso de construcción de nuestra fe.</a:t>
            </a:r>
          </a:p>
          <a:p>
            <a:pPr algn="just"/>
            <a:r>
              <a:rPr lang="es-CL" sz="2400" dirty="0" smtClean="0">
                <a:latin typeface="Arial" panose="020B0604020202020204" pitchFamily="34" charset="0"/>
                <a:cs typeface="Arial" panose="020B0604020202020204" pitchFamily="34" charset="0"/>
              </a:rPr>
              <a:t>Espero te encuentres muy bien, junto tu familia. Se que estamos viviendo un tiempo difícil, que nos pone a prueba, pero, Dios nos acompaña siempre y nos dará la fuerza, para salir adelante.</a:t>
            </a:r>
          </a:p>
          <a:p>
            <a:pPr algn="just"/>
            <a:r>
              <a:rPr lang="es-CL" sz="2400" dirty="0" smtClean="0">
                <a:latin typeface="Arial" panose="020B0604020202020204" pitchFamily="34" charset="0"/>
                <a:cs typeface="Arial" panose="020B0604020202020204" pitchFamily="34" charset="0"/>
              </a:rPr>
              <a:t>Caminemos juntos, a la distancia, con fuerza y esperanza.</a:t>
            </a:r>
            <a:endParaRPr lang="es-CL" sz="2400" dirty="0">
              <a:latin typeface="Arial" panose="020B0604020202020204" pitchFamily="34" charset="0"/>
              <a:cs typeface="Arial" panose="020B0604020202020204" pitchFamily="34" charset="0"/>
            </a:endParaRPr>
          </a:p>
        </p:txBody>
      </p:sp>
      <p:pic>
        <p:nvPicPr>
          <p:cNvPr id="2050" name="Picture 2" descr="Por qué se llama a Jesús el Cordero de Dios? - Jesucris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8710" y="2451412"/>
            <a:ext cx="2740881" cy="361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325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63143" y="408243"/>
            <a:ext cx="9272788" cy="646331"/>
          </a:xfrm>
          <a:prstGeom prst="rect">
            <a:avLst/>
          </a:prstGeom>
          <a:noFill/>
        </p:spPr>
        <p:txBody>
          <a:bodyPr wrap="square" rtlCol="0">
            <a:spAutoFit/>
          </a:bodyPr>
          <a:lstStyle/>
          <a:p>
            <a:pPr algn="just"/>
            <a:r>
              <a:rPr lang="es-CL" dirty="0" smtClean="0">
                <a:latin typeface="Arial" panose="020B0604020202020204" pitchFamily="34" charset="0"/>
                <a:cs typeface="Arial" panose="020B0604020202020204" pitchFamily="34" charset="0"/>
              </a:rPr>
              <a:t>Estamos iniciando la sesión N°4 de la Unidad N°1, que se llama: “Las enseñanzas de Jesús”. Hasta este momento, hemos visto los siguientes objetivos:</a:t>
            </a:r>
          </a:p>
        </p:txBody>
      </p:sp>
      <p:sp>
        <p:nvSpPr>
          <p:cNvPr id="4" name="Rectángulo 3"/>
          <p:cNvSpPr/>
          <p:nvPr/>
        </p:nvSpPr>
        <p:spPr>
          <a:xfrm>
            <a:off x="1863143" y="1380066"/>
            <a:ext cx="2927797" cy="1200329"/>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s-CL" dirty="0" smtClean="0">
                <a:latin typeface="Arial" panose="020B0604020202020204" pitchFamily="34" charset="0"/>
                <a:cs typeface="Arial" panose="020B0604020202020204" pitchFamily="34" charset="0"/>
              </a:rPr>
              <a:t>Objetivo N°1</a:t>
            </a:r>
          </a:p>
          <a:p>
            <a:pPr algn="just"/>
            <a:r>
              <a:rPr lang="es-CL" dirty="0" smtClean="0">
                <a:latin typeface="Arial" panose="020B0604020202020204" pitchFamily="34" charset="0"/>
                <a:cs typeface="Arial" panose="020B0604020202020204" pitchFamily="34" charset="0"/>
              </a:rPr>
              <a:t>Identifican </a:t>
            </a:r>
            <a:r>
              <a:rPr lang="es-CL" dirty="0">
                <a:latin typeface="Arial" panose="020B0604020202020204" pitchFamily="34" charset="0"/>
                <a:cs typeface="Arial" panose="020B0604020202020204" pitchFamily="34" charset="0"/>
              </a:rPr>
              <a:t>los principales momentos de la vida de Jesús.</a:t>
            </a:r>
          </a:p>
        </p:txBody>
      </p:sp>
      <p:sp>
        <p:nvSpPr>
          <p:cNvPr id="6" name="Rectángulo 5"/>
          <p:cNvSpPr/>
          <p:nvPr/>
        </p:nvSpPr>
        <p:spPr>
          <a:xfrm>
            <a:off x="5082861" y="1380066"/>
            <a:ext cx="2927797" cy="1477328"/>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s-CL" dirty="0" smtClean="0">
                <a:latin typeface="Arial" panose="020B0604020202020204" pitchFamily="34" charset="0"/>
                <a:cs typeface="Arial" panose="020B0604020202020204" pitchFamily="34" charset="0"/>
              </a:rPr>
              <a:t>Objetivo N°2</a:t>
            </a:r>
          </a:p>
          <a:p>
            <a:pPr algn="just"/>
            <a:r>
              <a:rPr lang="es-CL" dirty="0" smtClean="0">
                <a:latin typeface="Arial" panose="020B0604020202020204" pitchFamily="34" charset="0"/>
                <a:cs typeface="Arial" panose="020B0604020202020204" pitchFamily="34" charset="0"/>
              </a:rPr>
              <a:t>Sintetizan una biografía de Jesús, utilizando los datos entregados por los evangelios.</a:t>
            </a:r>
            <a:endParaRPr lang="es-CL" dirty="0">
              <a:latin typeface="Arial" panose="020B0604020202020204" pitchFamily="34" charset="0"/>
              <a:cs typeface="Arial" panose="020B0604020202020204" pitchFamily="34" charset="0"/>
            </a:endParaRPr>
          </a:p>
        </p:txBody>
      </p:sp>
      <p:sp>
        <p:nvSpPr>
          <p:cNvPr id="7" name="Rectángulo 6"/>
          <p:cNvSpPr/>
          <p:nvPr/>
        </p:nvSpPr>
        <p:spPr>
          <a:xfrm>
            <a:off x="8431369" y="1380066"/>
            <a:ext cx="2927796" cy="9233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s-CL" dirty="0" smtClean="0">
                <a:latin typeface="Arial" panose="020B0604020202020204" pitchFamily="34" charset="0"/>
                <a:cs typeface="Arial" panose="020B0604020202020204" pitchFamily="34" charset="0"/>
              </a:rPr>
              <a:t>Objetivo N°3</a:t>
            </a:r>
          </a:p>
          <a:p>
            <a:pPr algn="just"/>
            <a:r>
              <a:rPr lang="es-CL" dirty="0" smtClean="0">
                <a:latin typeface="Arial" panose="020B0604020202020204" pitchFamily="34" charset="0"/>
                <a:cs typeface="Arial" panose="020B0604020202020204" pitchFamily="34" charset="0"/>
              </a:rPr>
              <a:t>Deducen </a:t>
            </a:r>
            <a:r>
              <a:rPr lang="es-CL" dirty="0">
                <a:latin typeface="Arial" panose="020B0604020202020204" pitchFamily="34" charset="0"/>
                <a:cs typeface="Arial" panose="020B0604020202020204" pitchFamily="34" charset="0"/>
              </a:rPr>
              <a:t>el mensaje de Jesús en los evangelios.</a:t>
            </a:r>
          </a:p>
        </p:txBody>
      </p:sp>
      <p:cxnSp>
        <p:nvCxnSpPr>
          <p:cNvPr id="9" name="Conector recto 8"/>
          <p:cNvCxnSpPr/>
          <p:nvPr/>
        </p:nvCxnSpPr>
        <p:spPr>
          <a:xfrm>
            <a:off x="3090930" y="3683358"/>
            <a:ext cx="7057622" cy="257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flipV="1">
            <a:off x="3090930" y="2580395"/>
            <a:ext cx="0" cy="11158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flipV="1">
            <a:off x="10148552" y="2303396"/>
            <a:ext cx="0" cy="13799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V="1">
            <a:off x="6544613" y="2857395"/>
            <a:ext cx="0" cy="8388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Flecha abajo 18"/>
          <p:cNvSpPr/>
          <p:nvPr/>
        </p:nvSpPr>
        <p:spPr>
          <a:xfrm>
            <a:off x="6288108" y="3960357"/>
            <a:ext cx="513010" cy="528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 name="CuadroTexto 20"/>
          <p:cNvSpPr txBox="1"/>
          <p:nvPr/>
        </p:nvSpPr>
        <p:spPr>
          <a:xfrm>
            <a:off x="1863143" y="5089077"/>
            <a:ext cx="927278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s-CL" sz="2400" dirty="0" smtClean="0">
                <a:latin typeface="Arial" panose="020B0604020202020204" pitchFamily="34" charset="0"/>
                <a:cs typeface="Arial" panose="020B0604020202020204" pitchFamily="34" charset="0"/>
              </a:rPr>
              <a:t>A través, de ellos, hemos podido aprender que: </a:t>
            </a:r>
          </a:p>
        </p:txBody>
      </p:sp>
      <p:pic>
        <p:nvPicPr>
          <p:cNvPr id="22" name="Imagen 21" descr="Resultado de imagen para INSIGNIA MERCEDES MARIN DEL SOLAR"/>
          <p:cNvPicPr/>
          <p:nvPr/>
        </p:nvPicPr>
        <p:blipFill>
          <a:blip r:embed="rId2">
            <a:extLst>
              <a:ext uri="{BEBA8EAE-BF5A-486C-A8C5-ECC9F3942E4B}">
                <a14:imgProps xmlns:a14="http://schemas.microsoft.com/office/drawing/2010/main">
                  <a14:imgLayer r:embed="rId3">
                    <a14:imgEffect>
                      <a14:backgroundRemoval t="10484" b="85081" l="36686" r="62748"/>
                    </a14:imgEffect>
                  </a14:imgLayer>
                </a14:imgProps>
              </a:ext>
            </a:extLst>
          </a:blip>
          <a:srcRect l="37106" t="11073" r="37865" b="13631"/>
          <a:stretch>
            <a:fillRect/>
          </a:stretch>
        </p:blipFill>
        <p:spPr bwMode="auto">
          <a:xfrm>
            <a:off x="306153" y="2905887"/>
            <a:ext cx="1556990" cy="1744551"/>
          </a:xfrm>
          <a:prstGeom prst="rect">
            <a:avLst/>
          </a:prstGeom>
          <a:noFill/>
          <a:ln w="9525">
            <a:noFill/>
            <a:miter lim="800000"/>
            <a:headEnd/>
            <a:tailEnd/>
          </a:ln>
        </p:spPr>
      </p:pic>
    </p:spTree>
    <p:extLst>
      <p:ext uri="{BB962C8B-B14F-4D97-AF65-F5344CB8AC3E}">
        <p14:creationId xmlns:p14="http://schemas.microsoft.com/office/powerpoint/2010/main" val="422791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sultado de imagen para INSIGNIA MERCEDES MARIN DEL SOLAR"/>
          <p:cNvPicPr/>
          <p:nvPr/>
        </p:nvPicPr>
        <p:blipFill>
          <a:blip r:embed="rId2">
            <a:extLst>
              <a:ext uri="{BEBA8EAE-BF5A-486C-A8C5-ECC9F3942E4B}">
                <a14:imgProps xmlns:a14="http://schemas.microsoft.com/office/drawing/2010/main">
                  <a14:imgLayer r:embed="rId3">
                    <a14:imgEffect>
                      <a14:backgroundRemoval t="10484" b="85081" l="36686" r="62748"/>
                    </a14:imgEffect>
                  </a14:imgLayer>
                </a14:imgProps>
              </a:ext>
            </a:extLst>
          </a:blip>
          <a:srcRect l="37106" t="11073" r="37865" b="13631"/>
          <a:stretch>
            <a:fillRect/>
          </a:stretch>
        </p:blipFill>
        <p:spPr bwMode="auto">
          <a:xfrm>
            <a:off x="1649850" y="112592"/>
            <a:ext cx="1556990" cy="1744551"/>
          </a:xfrm>
          <a:prstGeom prst="rect">
            <a:avLst/>
          </a:prstGeom>
          <a:noFill/>
          <a:ln w="9525">
            <a:noFill/>
            <a:miter lim="800000"/>
            <a:headEnd/>
            <a:tailEnd/>
          </a:ln>
        </p:spPr>
      </p:pic>
      <p:sp>
        <p:nvSpPr>
          <p:cNvPr id="3" name="CuadroTexto 2"/>
          <p:cNvSpPr txBox="1"/>
          <p:nvPr/>
        </p:nvSpPr>
        <p:spPr>
          <a:xfrm>
            <a:off x="4056846" y="984867"/>
            <a:ext cx="2730321" cy="923330"/>
          </a:xfrm>
          <a:prstGeom prst="rect">
            <a:avLst/>
          </a:prstGeom>
          <a:noFill/>
        </p:spPr>
        <p:txBody>
          <a:bodyPr wrap="square" rtlCol="0">
            <a:spAutoFit/>
          </a:bodyPr>
          <a:lstStyle/>
          <a:p>
            <a:pPr algn="just"/>
            <a:r>
              <a:rPr lang="es-CL" dirty="0" smtClean="0">
                <a:latin typeface="Arial" panose="020B0604020202020204" pitchFamily="34" charset="0"/>
                <a:cs typeface="Arial" panose="020B0604020202020204" pitchFamily="34" charset="0"/>
              </a:rPr>
              <a:t>Al profundizar en la vida de Jesús, podemos profundizar nuestra fe.</a:t>
            </a:r>
            <a:endParaRPr lang="es-CL" dirty="0">
              <a:latin typeface="Arial" panose="020B0604020202020204" pitchFamily="34" charset="0"/>
              <a:cs typeface="Arial" panose="020B0604020202020204" pitchFamily="34" charset="0"/>
            </a:endParaRPr>
          </a:p>
        </p:txBody>
      </p:sp>
      <p:sp>
        <p:nvSpPr>
          <p:cNvPr id="4" name="CuadroTexto 3"/>
          <p:cNvSpPr txBox="1"/>
          <p:nvPr/>
        </p:nvSpPr>
        <p:spPr>
          <a:xfrm>
            <a:off x="8049292" y="2013911"/>
            <a:ext cx="2730321" cy="923330"/>
          </a:xfrm>
          <a:prstGeom prst="rect">
            <a:avLst/>
          </a:prstGeom>
          <a:noFill/>
        </p:spPr>
        <p:txBody>
          <a:bodyPr wrap="square" rtlCol="0">
            <a:spAutoFit/>
          </a:bodyPr>
          <a:lstStyle/>
          <a:p>
            <a:pPr algn="just"/>
            <a:r>
              <a:rPr lang="es-CL" dirty="0" smtClean="0">
                <a:latin typeface="Arial" panose="020B0604020202020204" pitchFamily="34" charset="0"/>
                <a:cs typeface="Arial" panose="020B0604020202020204" pitchFamily="34" charset="0"/>
              </a:rPr>
              <a:t>En Jesús se cumplen las promesas del Antiguo Testamento.</a:t>
            </a:r>
            <a:endParaRPr lang="es-CL" dirty="0">
              <a:latin typeface="Arial" panose="020B0604020202020204" pitchFamily="34" charset="0"/>
              <a:cs typeface="Arial" panose="020B0604020202020204" pitchFamily="34" charset="0"/>
            </a:endParaRPr>
          </a:p>
        </p:txBody>
      </p:sp>
      <p:pic>
        <p:nvPicPr>
          <p:cNvPr id="8" name="Picture 2" descr="Formar cuadro de texto nubes matting PNG Clipart | PNGOcean"/>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830356" y="1308400"/>
            <a:ext cx="3387143" cy="243508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797936" y="3860491"/>
            <a:ext cx="2730321" cy="646331"/>
          </a:xfrm>
          <a:prstGeom prst="rect">
            <a:avLst/>
          </a:prstGeom>
          <a:noFill/>
        </p:spPr>
        <p:txBody>
          <a:bodyPr wrap="square" rtlCol="0">
            <a:spAutoFit/>
          </a:bodyPr>
          <a:lstStyle/>
          <a:p>
            <a:pPr algn="ctr"/>
            <a:r>
              <a:rPr lang="es-CL" dirty="0" smtClean="0">
                <a:latin typeface="Arial" panose="020B0604020202020204" pitchFamily="34" charset="0"/>
                <a:cs typeface="Arial" panose="020B0604020202020204" pitchFamily="34" charset="0"/>
              </a:rPr>
              <a:t>Jesús es Dios Encarnado.</a:t>
            </a:r>
            <a:endParaRPr lang="es-CL" dirty="0">
              <a:latin typeface="Arial" panose="020B0604020202020204" pitchFamily="34" charset="0"/>
              <a:cs typeface="Arial" panose="020B0604020202020204" pitchFamily="34" charset="0"/>
            </a:endParaRPr>
          </a:p>
        </p:txBody>
      </p:sp>
      <p:sp>
        <p:nvSpPr>
          <p:cNvPr id="6" name="CuadroTexto 5"/>
          <p:cNvSpPr txBox="1"/>
          <p:nvPr/>
        </p:nvSpPr>
        <p:spPr>
          <a:xfrm>
            <a:off x="6980347" y="4576339"/>
            <a:ext cx="2730321" cy="923330"/>
          </a:xfrm>
          <a:prstGeom prst="rect">
            <a:avLst/>
          </a:prstGeom>
          <a:noFill/>
        </p:spPr>
        <p:txBody>
          <a:bodyPr wrap="square" rtlCol="0">
            <a:spAutoFit/>
          </a:bodyPr>
          <a:lstStyle/>
          <a:p>
            <a:pPr algn="just"/>
            <a:r>
              <a:rPr lang="es-CL" dirty="0" smtClean="0">
                <a:latin typeface="Arial" panose="020B0604020202020204" pitchFamily="34" charset="0"/>
                <a:cs typeface="Arial" panose="020B0604020202020204" pitchFamily="34" charset="0"/>
              </a:rPr>
              <a:t>Jesús con sus palabras y acciones nos enseña a vivir en el amor.</a:t>
            </a:r>
            <a:endParaRPr lang="es-CL" dirty="0">
              <a:latin typeface="Arial" panose="020B0604020202020204" pitchFamily="34" charset="0"/>
              <a:cs typeface="Arial" panose="020B0604020202020204" pitchFamily="34" charset="0"/>
            </a:endParaRPr>
          </a:p>
        </p:txBody>
      </p:sp>
      <p:pic>
        <p:nvPicPr>
          <p:cNvPr id="7" name="Picture 2" descr="Formar cuadro de texto nubes matting PNG Clipart | PNGOcean"/>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728434" y="372511"/>
            <a:ext cx="3470856" cy="22805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ormar cuadro de texto nubes matting PNG Clipart | PNGOcean"/>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569336" y="3064586"/>
            <a:ext cx="3387143" cy="24350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ormar cuadro de texto nubes matting PNG Clipart | PNGOcean"/>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651937" y="3872477"/>
            <a:ext cx="3387143" cy="24350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ortina transparente Conjunto de números y signos de puntuación ..."/>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726" t="3288" r="76094" b="72876"/>
          <a:stretch/>
        </p:blipFill>
        <p:spPr bwMode="auto">
          <a:xfrm>
            <a:off x="7147775" y="424741"/>
            <a:ext cx="682581" cy="7727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ortina transparente Conjunto de números y signos de puntuación ..."/>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2094" r="58657" b="75068"/>
          <a:stretch/>
        </p:blipFill>
        <p:spPr bwMode="auto">
          <a:xfrm>
            <a:off x="10869769" y="1197474"/>
            <a:ext cx="695459" cy="7534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ortina transparente Conjunto de números y signos de puntuación ..."/>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9895" t="5571" r="43030" b="71415"/>
          <a:stretch/>
        </p:blipFill>
        <p:spPr bwMode="auto">
          <a:xfrm>
            <a:off x="1874553" y="4005329"/>
            <a:ext cx="553792" cy="7727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ortina transparente Conjunto de números y signos de puntuación ..."/>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8367" t="3105" r="23316" b="73059"/>
          <a:stretch/>
        </p:blipFill>
        <p:spPr bwMode="auto">
          <a:xfrm>
            <a:off x="10200063" y="5011985"/>
            <a:ext cx="579550" cy="75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13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34992" y="1184857"/>
            <a:ext cx="9247031" cy="369332"/>
          </a:xfrm>
          <a:prstGeom prst="rect">
            <a:avLst/>
          </a:prstGeom>
          <a:noFill/>
        </p:spPr>
        <p:txBody>
          <a:bodyPr wrap="square" rtlCol="0">
            <a:spAutoFit/>
          </a:bodyPr>
          <a:lstStyle/>
          <a:p>
            <a:r>
              <a:rPr lang="es-CL" dirty="0" smtClean="0">
                <a:latin typeface="Arial" panose="020B0604020202020204" pitchFamily="34" charset="0"/>
                <a:cs typeface="Arial" panose="020B0604020202020204" pitchFamily="34" charset="0"/>
              </a:rPr>
              <a:t>En este modulo de clases, trabajaremos el Objetivo N°4:</a:t>
            </a:r>
            <a:endParaRPr lang="es-CL" dirty="0">
              <a:latin typeface="Arial" panose="020B0604020202020204" pitchFamily="34" charset="0"/>
              <a:cs typeface="Arial" panose="020B0604020202020204" pitchFamily="34" charset="0"/>
            </a:endParaRPr>
          </a:p>
        </p:txBody>
      </p:sp>
      <p:sp>
        <p:nvSpPr>
          <p:cNvPr id="6" name="Rectángulo 5"/>
          <p:cNvSpPr/>
          <p:nvPr/>
        </p:nvSpPr>
        <p:spPr>
          <a:xfrm>
            <a:off x="2534992" y="1795357"/>
            <a:ext cx="8839200" cy="707886"/>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s-CL" sz="2000" dirty="0" smtClean="0">
                <a:latin typeface="Arial" panose="020B0604020202020204" pitchFamily="34" charset="0"/>
                <a:cs typeface="Arial" panose="020B0604020202020204" pitchFamily="34" charset="0"/>
              </a:rPr>
              <a:t>Identifican el contenido central del mensaje de Jesús, a través de la lectura de diferentes textos de los evangelios.</a:t>
            </a:r>
            <a:endParaRPr lang="es-CL" sz="2000" dirty="0">
              <a:latin typeface="Arial" panose="020B0604020202020204" pitchFamily="34" charset="0"/>
              <a:cs typeface="Arial" panose="020B0604020202020204" pitchFamily="34" charset="0"/>
            </a:endParaRPr>
          </a:p>
        </p:txBody>
      </p:sp>
      <p:sp>
        <p:nvSpPr>
          <p:cNvPr id="8" name="CuadroTexto 7"/>
          <p:cNvSpPr txBox="1"/>
          <p:nvPr/>
        </p:nvSpPr>
        <p:spPr>
          <a:xfrm>
            <a:off x="2485623" y="2744411"/>
            <a:ext cx="8937938" cy="3693319"/>
          </a:xfrm>
          <a:prstGeom prst="rect">
            <a:avLst/>
          </a:prstGeom>
          <a:noFill/>
        </p:spPr>
        <p:txBody>
          <a:bodyPr wrap="square" rtlCol="0">
            <a:spAutoFit/>
          </a:bodyPr>
          <a:lstStyle/>
          <a:p>
            <a:pPr algn="just"/>
            <a:r>
              <a:rPr lang="es-CL" dirty="0" smtClean="0">
                <a:latin typeface="Arial" panose="020B0604020202020204" pitchFamily="34" charset="0"/>
                <a:cs typeface="Arial" panose="020B0604020202020204" pitchFamily="34" charset="0"/>
              </a:rPr>
              <a:t>A este objetivo, le dedicaremos dos módulos, por su importancia, ya que, no sólo, se trata de, entender lo que Jesús enseño, cómo enseño, sino que, cómo esas enseñanzas están vigentes hoy día y se transforman en un estilo de vida para todos los cristianos.</a:t>
            </a:r>
          </a:p>
          <a:p>
            <a:pPr algn="just"/>
            <a:endParaRPr lang="es-CL" dirty="0">
              <a:latin typeface="Arial" panose="020B0604020202020204" pitchFamily="34" charset="0"/>
              <a:cs typeface="Arial" panose="020B0604020202020204" pitchFamily="34" charset="0"/>
            </a:endParaRPr>
          </a:p>
          <a:p>
            <a:pPr algn="just"/>
            <a:r>
              <a:rPr lang="es-CL" dirty="0" smtClean="0">
                <a:latin typeface="Arial" panose="020B0604020202020204" pitchFamily="34" charset="0"/>
                <a:cs typeface="Arial" panose="020B0604020202020204" pitchFamily="34" charset="0"/>
              </a:rPr>
              <a:t>Para lograr este objetivo, debes recordar los siguientes aspectos:</a:t>
            </a:r>
          </a:p>
          <a:p>
            <a:pPr algn="just"/>
            <a:endParaRPr lang="es-CL"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CL" dirty="0" smtClean="0">
                <a:latin typeface="Arial" panose="020B0604020202020204" pitchFamily="34" charset="0"/>
                <a:cs typeface="Arial" panose="020B0604020202020204" pitchFamily="34" charset="0"/>
              </a:rPr>
              <a:t>Jesús nos transmitió sus enseñanzas de manera directa, respondiendo a situaciones especificas.</a:t>
            </a:r>
          </a:p>
          <a:p>
            <a:pPr marL="285750" indent="-285750" algn="just">
              <a:buFont typeface="Wingdings" panose="05000000000000000000" pitchFamily="2" charset="2"/>
              <a:buChar char="Ø"/>
            </a:pPr>
            <a:r>
              <a:rPr lang="es-CL" dirty="0" smtClean="0">
                <a:latin typeface="Arial" panose="020B0604020202020204" pitchFamily="34" charset="0"/>
                <a:cs typeface="Arial" panose="020B0604020202020204" pitchFamily="34" charset="0"/>
              </a:rPr>
              <a:t>También, nos enseño, las condiciones y características del Reino de Dios, que se construye aquí y ahora. A través, de pequeñas historias, llamadas “parábolas”,</a:t>
            </a:r>
          </a:p>
          <a:p>
            <a:pPr marL="285750" indent="-285750" algn="just">
              <a:buFont typeface="Wingdings" panose="05000000000000000000" pitchFamily="2" charset="2"/>
              <a:buChar char="Ø"/>
            </a:pPr>
            <a:r>
              <a:rPr lang="es-CL" dirty="0" smtClean="0">
                <a:latin typeface="Arial" panose="020B0604020202020204" pitchFamily="34" charset="0"/>
                <a:cs typeface="Arial" panose="020B0604020202020204" pitchFamily="34" charset="0"/>
              </a:rPr>
              <a:t>Y, además, nos enseño las actitudes de vida que hacen presentes el amor de Dios, en nuestra forma de actuar.</a:t>
            </a:r>
            <a:endParaRPr lang="es-CL" dirty="0">
              <a:latin typeface="Arial" panose="020B0604020202020204" pitchFamily="34" charset="0"/>
              <a:cs typeface="Arial" panose="020B0604020202020204" pitchFamily="34" charset="0"/>
            </a:endParaRPr>
          </a:p>
        </p:txBody>
      </p:sp>
      <p:pic>
        <p:nvPicPr>
          <p:cNvPr id="9" name="Imagen 8" descr="Resultado de imagen para INSIGNIA MERCEDES MARIN DEL SOLAR"/>
          <p:cNvPicPr/>
          <p:nvPr/>
        </p:nvPicPr>
        <p:blipFill>
          <a:blip r:embed="rId2">
            <a:extLst>
              <a:ext uri="{BEBA8EAE-BF5A-486C-A8C5-ECC9F3942E4B}">
                <a14:imgProps xmlns:a14="http://schemas.microsoft.com/office/drawing/2010/main">
                  <a14:imgLayer r:embed="rId3">
                    <a14:imgEffect>
                      <a14:backgroundRemoval t="10484" b="85081" l="36686" r="62748"/>
                    </a14:imgEffect>
                  </a14:imgLayer>
                </a14:imgProps>
              </a:ext>
            </a:extLst>
          </a:blip>
          <a:srcRect l="37106" t="11073" r="37865" b="13631"/>
          <a:stretch>
            <a:fillRect/>
          </a:stretch>
        </p:blipFill>
        <p:spPr bwMode="auto">
          <a:xfrm>
            <a:off x="477873" y="312581"/>
            <a:ext cx="1556990" cy="1744551"/>
          </a:xfrm>
          <a:prstGeom prst="rect">
            <a:avLst/>
          </a:prstGeom>
          <a:noFill/>
          <a:ln w="9525">
            <a:noFill/>
            <a:miter lim="800000"/>
            <a:headEnd/>
            <a:tailEnd/>
          </a:ln>
        </p:spPr>
      </p:pic>
    </p:spTree>
    <p:extLst>
      <p:ext uri="{BB962C8B-B14F-4D97-AF65-F5344CB8AC3E}">
        <p14:creationId xmlns:p14="http://schemas.microsoft.com/office/powerpoint/2010/main" val="2214127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s bienaventuranzas: la verdadera felicidad - Eduardo Barriento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9904" y="3090699"/>
            <a:ext cx="3091018" cy="228374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047739" y="1352282"/>
            <a:ext cx="9324305" cy="646331"/>
          </a:xfrm>
          <a:prstGeom prst="rect">
            <a:avLst/>
          </a:prstGeom>
          <a:noFill/>
        </p:spPr>
        <p:txBody>
          <a:bodyPr wrap="square" rtlCol="0">
            <a:spAutoFit/>
          </a:bodyPr>
          <a:lstStyle/>
          <a:p>
            <a:pPr algn="just"/>
            <a:r>
              <a:rPr lang="es-CL" dirty="0" smtClean="0">
                <a:latin typeface="Arial" panose="020B0604020202020204" pitchFamily="34" charset="0"/>
                <a:cs typeface="Arial" panose="020B0604020202020204" pitchFamily="34" charset="0"/>
              </a:rPr>
              <a:t>En el primer modulo de este objetivo, nos centraremos, en aquello, que Jesús, nos enseño, a través, de parábolas.</a:t>
            </a:r>
            <a:endParaRPr lang="es-CL" dirty="0">
              <a:latin typeface="Arial" panose="020B0604020202020204" pitchFamily="34" charset="0"/>
              <a:cs typeface="Arial" panose="020B0604020202020204" pitchFamily="34" charset="0"/>
            </a:endParaRPr>
          </a:p>
        </p:txBody>
      </p:sp>
      <p:sp>
        <p:nvSpPr>
          <p:cNvPr id="3" name="Rectángulo 2"/>
          <p:cNvSpPr/>
          <p:nvPr/>
        </p:nvSpPr>
        <p:spPr>
          <a:xfrm>
            <a:off x="2047739" y="3000547"/>
            <a:ext cx="6096000" cy="2862322"/>
          </a:xfrm>
          <a:prstGeom prst="rect">
            <a:avLst/>
          </a:prstGeom>
        </p:spPr>
        <p:txBody>
          <a:bodyPr>
            <a:spAutoFit/>
          </a:bodyPr>
          <a:lstStyle/>
          <a:p>
            <a:pPr algn="just"/>
            <a:r>
              <a:rPr lang="es-CL" sz="2000" b="0" i="0" dirty="0" smtClean="0">
                <a:solidFill>
                  <a:srgbClr val="000000"/>
                </a:solidFill>
                <a:effectLst/>
                <a:latin typeface="Arial" panose="020B0604020202020204" pitchFamily="34" charset="0"/>
                <a:cs typeface="Arial" panose="020B0604020202020204" pitchFamily="34" charset="0"/>
              </a:rPr>
              <a:t>Una parábola es un relato corto, con forma de historia sencilla, real o inventada pero no fantasiosa, mediante la cual Jesús establece una comparación: "igual que sucede en tal caso, así sucede en tal otro". Esta comparación pretende mostrarnos una enseñanza de tipo "espiritual". No tenemos que olvidar que Jesús fue un predicador itinerante, y las parábolas son explicaciones y anuncio de su mensaje.</a:t>
            </a:r>
          </a:p>
        </p:txBody>
      </p:sp>
      <p:sp>
        <p:nvSpPr>
          <p:cNvPr id="4" name="CuadroTexto 3"/>
          <p:cNvSpPr txBox="1"/>
          <p:nvPr/>
        </p:nvSpPr>
        <p:spPr>
          <a:xfrm>
            <a:off x="2500602" y="2326701"/>
            <a:ext cx="5190273" cy="461665"/>
          </a:xfrm>
          <a:prstGeom prst="rect">
            <a:avLst/>
          </a:prstGeom>
          <a:noFill/>
        </p:spPr>
        <p:txBody>
          <a:bodyPr wrap="square" rtlCol="0">
            <a:spAutoFit/>
          </a:bodyPr>
          <a:lstStyle/>
          <a:p>
            <a:pPr algn="ctr"/>
            <a:r>
              <a:rPr lang="es-CL" sz="2400" dirty="0" smtClean="0">
                <a:latin typeface="Arial" panose="020B0604020202020204" pitchFamily="34" charset="0"/>
                <a:cs typeface="Arial" panose="020B0604020202020204" pitchFamily="34" charset="0"/>
              </a:rPr>
              <a:t>¿Qué es una “parábola”?</a:t>
            </a:r>
            <a:endParaRPr lang="es-CL" sz="2400" dirty="0">
              <a:latin typeface="Arial" panose="020B0604020202020204" pitchFamily="34" charset="0"/>
              <a:cs typeface="Arial" panose="020B0604020202020204" pitchFamily="34" charset="0"/>
            </a:endParaRPr>
          </a:p>
        </p:txBody>
      </p:sp>
      <p:pic>
        <p:nvPicPr>
          <p:cNvPr id="6" name="Imagen 5" descr="Resultado de imagen para INSIGNIA MERCEDES MARIN DEL SOLAR"/>
          <p:cNvPicPr/>
          <p:nvPr/>
        </p:nvPicPr>
        <p:blipFill>
          <a:blip r:embed="rId3">
            <a:extLst>
              <a:ext uri="{BEBA8EAE-BF5A-486C-A8C5-ECC9F3942E4B}">
                <a14:imgProps xmlns:a14="http://schemas.microsoft.com/office/drawing/2010/main">
                  <a14:imgLayer r:embed="rId4">
                    <a14:imgEffect>
                      <a14:backgroundRemoval t="10484" b="85081" l="36686" r="62748"/>
                    </a14:imgEffect>
                  </a14:imgLayer>
                </a14:imgProps>
              </a:ext>
            </a:extLst>
          </a:blip>
          <a:srcRect l="37106" t="11073" r="37865" b="13631"/>
          <a:stretch>
            <a:fillRect/>
          </a:stretch>
        </p:blipFill>
        <p:spPr bwMode="auto">
          <a:xfrm>
            <a:off x="477873" y="312581"/>
            <a:ext cx="1556990" cy="1744551"/>
          </a:xfrm>
          <a:prstGeom prst="rect">
            <a:avLst/>
          </a:prstGeom>
          <a:noFill/>
          <a:ln w="9525">
            <a:noFill/>
            <a:miter lim="800000"/>
            <a:headEnd/>
            <a:tailEnd/>
          </a:ln>
        </p:spPr>
      </p:pic>
    </p:spTree>
    <p:extLst>
      <p:ext uri="{BB962C8B-B14F-4D97-AF65-F5344CB8AC3E}">
        <p14:creationId xmlns:p14="http://schemas.microsoft.com/office/powerpoint/2010/main" val="3459404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sultado de imagen para INSIGNIA MERCEDES MARIN DEL SOLAR"/>
          <p:cNvPicPr/>
          <p:nvPr/>
        </p:nvPicPr>
        <p:blipFill>
          <a:blip r:embed="rId2">
            <a:extLst>
              <a:ext uri="{BEBA8EAE-BF5A-486C-A8C5-ECC9F3942E4B}">
                <a14:imgProps xmlns:a14="http://schemas.microsoft.com/office/drawing/2010/main">
                  <a14:imgLayer r:embed="rId3">
                    <a14:imgEffect>
                      <a14:backgroundRemoval t="10484" b="85081" l="36686" r="62748"/>
                    </a14:imgEffect>
                  </a14:imgLayer>
                </a14:imgProps>
              </a:ext>
            </a:extLst>
          </a:blip>
          <a:srcRect l="37106" t="11073" r="37865" b="13631"/>
          <a:stretch>
            <a:fillRect/>
          </a:stretch>
        </p:blipFill>
        <p:spPr bwMode="auto">
          <a:xfrm>
            <a:off x="477873" y="312581"/>
            <a:ext cx="1556990" cy="1744551"/>
          </a:xfrm>
          <a:prstGeom prst="rect">
            <a:avLst/>
          </a:prstGeom>
          <a:noFill/>
          <a:ln w="9525">
            <a:noFill/>
            <a:miter lim="800000"/>
            <a:headEnd/>
            <a:tailEnd/>
          </a:ln>
        </p:spPr>
      </p:pic>
      <p:sp>
        <p:nvSpPr>
          <p:cNvPr id="4" name="Rectángulo 3"/>
          <p:cNvSpPr/>
          <p:nvPr/>
        </p:nvSpPr>
        <p:spPr>
          <a:xfrm>
            <a:off x="2288147" y="1568842"/>
            <a:ext cx="8929352" cy="4801314"/>
          </a:xfrm>
          <a:prstGeom prst="rect">
            <a:avLst/>
          </a:prstGeom>
        </p:spPr>
        <p:txBody>
          <a:bodyPr wrap="square">
            <a:spAutoFit/>
          </a:bodyPr>
          <a:lstStyle/>
          <a:p>
            <a:pPr algn="just"/>
            <a:r>
              <a:rPr lang="es-CL" b="0" i="0" dirty="0" smtClean="0">
                <a:solidFill>
                  <a:srgbClr val="000000"/>
                </a:solidFill>
                <a:effectLst/>
                <a:latin typeface="Arial" panose="020B0604020202020204" pitchFamily="34" charset="0"/>
                <a:cs typeface="Arial" panose="020B0604020202020204" pitchFamily="34" charset="0"/>
              </a:rPr>
              <a:t>a) Tienen forma de narración, una especie de cuento de tamaño variable.</a:t>
            </a:r>
          </a:p>
          <a:p>
            <a:pPr algn="just"/>
            <a:r>
              <a:rPr lang="es-CL" b="0" i="0" dirty="0" smtClean="0">
                <a:solidFill>
                  <a:srgbClr val="000000"/>
                </a:solidFill>
                <a:effectLst/>
                <a:latin typeface="Arial" panose="020B0604020202020204" pitchFamily="34" charset="0"/>
                <a:cs typeface="Arial" panose="020B0604020202020204" pitchFamily="34" charset="0"/>
              </a:rPr>
              <a:t>b) Son relatos de la vida diaria. No son asuntos complejos ni rebuscados. Los elementos que las constituyen están tomados de experiencias cotidianas de Jesús y sus oyentes: semillas, ovejas, deudores, prestamistas... Por eso se dice que son relatos verosímiles, no fantasiosos. En muchos casos la trama y sus elementos están tomados de la vida y muchos oyentes de Jesús habrán tenido la misma experiencia.</a:t>
            </a:r>
          </a:p>
          <a:p>
            <a:pPr algn="just"/>
            <a:r>
              <a:rPr lang="es-CL" b="0" i="0" dirty="0" smtClean="0">
                <a:solidFill>
                  <a:srgbClr val="000000"/>
                </a:solidFill>
                <a:effectLst/>
                <a:latin typeface="Arial" panose="020B0604020202020204" pitchFamily="34" charset="0"/>
                <a:cs typeface="Arial" panose="020B0604020202020204" pitchFamily="34" charset="0"/>
              </a:rPr>
              <a:t>c) Lo anterior no excluye la posibilidad de que aparezcan otros recursos literarios como la hipérbole o circunstancias extrañas, exageraciones de difícil justificación a no ser que aceptemos que la finalidad de las parábolas sea suscitar la reflexión.</a:t>
            </a:r>
          </a:p>
          <a:p>
            <a:pPr algn="just"/>
            <a:r>
              <a:rPr lang="es-CL" b="0" i="0" dirty="0" smtClean="0">
                <a:solidFill>
                  <a:srgbClr val="000000"/>
                </a:solidFill>
                <a:effectLst/>
                <a:latin typeface="Arial" panose="020B0604020202020204" pitchFamily="34" charset="0"/>
                <a:cs typeface="Arial" panose="020B0604020202020204" pitchFamily="34" charset="0"/>
              </a:rPr>
              <a:t>d) El interés de la parábola no radica en el relato, pues se trata de un relato simbólico. Hay un conjunto de símbolos y un mundo simbolizado. El conjunto de símbolos de la parábola está puesto al servicio de la enseñanza que Jesús quiere transmitir a sus oyentes.</a:t>
            </a:r>
          </a:p>
          <a:p>
            <a:pPr algn="just"/>
            <a:r>
              <a:rPr lang="es-CL" b="0" i="0" dirty="0" smtClean="0">
                <a:solidFill>
                  <a:srgbClr val="000000"/>
                </a:solidFill>
                <a:effectLst/>
                <a:latin typeface="Arial" panose="020B0604020202020204" pitchFamily="34" charset="0"/>
                <a:cs typeface="Arial" panose="020B0604020202020204" pitchFamily="34" charset="0"/>
              </a:rPr>
              <a:t>e) Es este carácter simbólico lo hace que la parábola ayude a comprender y asimilar el principio de trascendencia que envuelve toda la temática religiosa y cristiana. Porque es a través de lo simbólico como podemos descubrir la intervención de Dios en la historia. El mejor lenguaje para hablar de Dios es el simbólico.</a:t>
            </a:r>
          </a:p>
        </p:txBody>
      </p:sp>
      <p:sp>
        <p:nvSpPr>
          <p:cNvPr id="5" name="CuadroTexto 4"/>
          <p:cNvSpPr txBox="1"/>
          <p:nvPr/>
        </p:nvSpPr>
        <p:spPr>
          <a:xfrm>
            <a:off x="3724095" y="858509"/>
            <a:ext cx="5190273" cy="461665"/>
          </a:xfrm>
          <a:prstGeom prst="rect">
            <a:avLst/>
          </a:prstGeom>
          <a:noFill/>
        </p:spPr>
        <p:txBody>
          <a:bodyPr wrap="square" rtlCol="0">
            <a:spAutoFit/>
          </a:bodyPr>
          <a:lstStyle/>
          <a:p>
            <a:pPr algn="ctr"/>
            <a:r>
              <a:rPr lang="es-CL" sz="2400" dirty="0" smtClean="0">
                <a:latin typeface="Arial" panose="020B0604020202020204" pitchFamily="34" charset="0"/>
                <a:cs typeface="Arial" panose="020B0604020202020204" pitchFamily="34" charset="0"/>
              </a:rPr>
              <a:t>Características de la “parábola”</a:t>
            </a:r>
            <a:endParaRPr lang="es-C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258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76531" y="846596"/>
            <a:ext cx="9517486" cy="5016758"/>
          </a:xfrm>
          <a:prstGeom prst="rect">
            <a:avLst/>
          </a:prstGeom>
        </p:spPr>
        <p:txBody>
          <a:bodyPr wrap="square">
            <a:spAutoFit/>
          </a:bodyPr>
          <a:lstStyle/>
          <a:p>
            <a:pPr algn="just"/>
            <a:r>
              <a:rPr lang="es-CL" b="0" i="0" dirty="0" smtClean="0">
                <a:solidFill>
                  <a:srgbClr val="000000"/>
                </a:solidFill>
                <a:effectLst/>
                <a:latin typeface="Times New Roman" panose="02020603050405020304" pitchFamily="18" charset="0"/>
              </a:rPr>
              <a:t>f</a:t>
            </a:r>
            <a:r>
              <a:rPr lang="es-CL" sz="2000" b="0" i="0" dirty="0" smtClean="0">
                <a:solidFill>
                  <a:srgbClr val="000000"/>
                </a:solidFill>
                <a:effectLst/>
                <a:latin typeface="Arial" panose="020B0604020202020204" pitchFamily="34" charset="0"/>
                <a:cs typeface="Arial" panose="020B0604020202020204" pitchFamily="34" charset="0"/>
              </a:rPr>
              <a:t>) Las parábolas no son un método original y exclusivo de Jesús. Era una técnica utilizada por otros rabinos, pero en las de Jesús hay detalles que causan sorpresa y plantean un reto.</a:t>
            </a:r>
          </a:p>
          <a:p>
            <a:pPr algn="just"/>
            <a:r>
              <a:rPr lang="es-CL" sz="2000" b="0" i="0" dirty="0" smtClean="0">
                <a:solidFill>
                  <a:srgbClr val="000000"/>
                </a:solidFill>
                <a:effectLst/>
                <a:latin typeface="Arial" panose="020B0604020202020204" pitchFamily="34" charset="0"/>
                <a:cs typeface="Arial" panose="020B0604020202020204" pitchFamily="34" charset="0"/>
              </a:rPr>
              <a:t>g) En general, las parábolas evocan experiencias desconcertantes y en casi todas late una paradoja que rompe los esquemas usuales de la vida: hay comerciantes que lo venden todo para comprar sólo una perla fina (¿de que vivirá después?, hay un padre que recibe y devuelve sus bienes al hijo pródigo que había dilapidado todo, un sembrador que malgasta la semilla en el camino y en las zarzas...</a:t>
            </a:r>
          </a:p>
          <a:p>
            <a:pPr algn="just"/>
            <a:r>
              <a:rPr lang="es-CL" sz="2000" b="0" i="0" dirty="0" smtClean="0">
                <a:solidFill>
                  <a:srgbClr val="000000"/>
                </a:solidFill>
                <a:effectLst/>
                <a:latin typeface="Arial" panose="020B0604020202020204" pitchFamily="34" charset="0"/>
                <a:cs typeface="Arial" panose="020B0604020202020204" pitchFamily="34" charset="0"/>
              </a:rPr>
              <a:t>h) Las parábolas fueron instrumentos que Jesús usó para exponer su mensaje a la gente sencilla. Pero en ocasiones también las usó como arma dialéctica contra los líderes religiosos y sociales.</a:t>
            </a:r>
          </a:p>
          <a:p>
            <a:pPr algn="just"/>
            <a:r>
              <a:rPr lang="es-CL" sz="2000" b="0" i="0" dirty="0" smtClean="0">
                <a:solidFill>
                  <a:srgbClr val="000000"/>
                </a:solidFill>
                <a:effectLst/>
                <a:latin typeface="Arial" panose="020B0604020202020204" pitchFamily="34" charset="0"/>
                <a:cs typeface="Arial" panose="020B0604020202020204" pitchFamily="34" charset="0"/>
              </a:rPr>
              <a:t>i) Los destinatarios de las parábolas eran gente sencilla del pueblo.</a:t>
            </a:r>
          </a:p>
          <a:p>
            <a:pPr algn="just"/>
            <a:r>
              <a:rPr lang="es-CL" sz="2000" b="0" i="0" dirty="0" smtClean="0">
                <a:solidFill>
                  <a:srgbClr val="000000"/>
                </a:solidFill>
                <a:effectLst/>
                <a:latin typeface="Arial" panose="020B0604020202020204" pitchFamily="34" charset="0"/>
                <a:cs typeface="Arial" panose="020B0604020202020204" pitchFamily="34" charset="0"/>
              </a:rPr>
              <a:t>j) Jesús utiliza las parábolas porque busca la claridad. Habla en parábolas porque quiere que la gente le entienda. No son enigmas, a la gente le fascinaban precisamente porque las entendían.</a:t>
            </a:r>
            <a:endParaRPr lang="es-CL" sz="2000" b="0" i="0" dirty="0">
              <a:solidFill>
                <a:srgbClr val="000000"/>
              </a:solidFill>
              <a:effectLst/>
              <a:latin typeface="Arial" panose="020B0604020202020204" pitchFamily="34" charset="0"/>
              <a:cs typeface="Arial" panose="020B0604020202020204" pitchFamily="34" charset="0"/>
            </a:endParaRPr>
          </a:p>
        </p:txBody>
      </p:sp>
      <p:pic>
        <p:nvPicPr>
          <p:cNvPr id="3" name="Imagen 2" descr="Resultado de imagen para INSIGNIA MERCEDES MARIN DEL SOLAR"/>
          <p:cNvPicPr/>
          <p:nvPr/>
        </p:nvPicPr>
        <p:blipFill>
          <a:blip r:embed="rId2">
            <a:extLst>
              <a:ext uri="{BEBA8EAE-BF5A-486C-A8C5-ECC9F3942E4B}">
                <a14:imgProps xmlns:a14="http://schemas.microsoft.com/office/drawing/2010/main">
                  <a14:imgLayer r:embed="rId3">
                    <a14:imgEffect>
                      <a14:backgroundRemoval t="10484" b="85081" l="36686" r="62748"/>
                    </a14:imgEffect>
                  </a14:imgLayer>
                </a14:imgProps>
              </a:ext>
            </a:extLst>
          </a:blip>
          <a:srcRect l="37106" t="11073" r="37865" b="13631"/>
          <a:stretch>
            <a:fillRect/>
          </a:stretch>
        </p:blipFill>
        <p:spPr bwMode="auto">
          <a:xfrm>
            <a:off x="477873" y="312581"/>
            <a:ext cx="1556990" cy="1744551"/>
          </a:xfrm>
          <a:prstGeom prst="rect">
            <a:avLst/>
          </a:prstGeom>
          <a:noFill/>
          <a:ln w="9525">
            <a:noFill/>
            <a:miter lim="800000"/>
            <a:headEnd/>
            <a:tailEnd/>
          </a:ln>
        </p:spPr>
      </p:pic>
    </p:spTree>
    <p:extLst>
      <p:ext uri="{BB962C8B-B14F-4D97-AF65-F5344CB8AC3E}">
        <p14:creationId xmlns:p14="http://schemas.microsoft.com/office/powerpoint/2010/main" val="4108067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32585" y="1843462"/>
            <a:ext cx="10328856" cy="4708981"/>
          </a:xfrm>
          <a:prstGeom prst="rect">
            <a:avLst/>
          </a:prstGeom>
        </p:spPr>
        <p:txBody>
          <a:bodyPr wrap="square">
            <a:spAutoFit/>
          </a:bodyPr>
          <a:lstStyle/>
          <a:p>
            <a:pPr algn="just"/>
            <a:r>
              <a:rPr lang="es-CL" sz="2000" b="0" i="0" dirty="0" smtClean="0">
                <a:solidFill>
                  <a:srgbClr val="000000"/>
                </a:solidFill>
                <a:effectLst/>
                <a:latin typeface="Arial" panose="020B0604020202020204" pitchFamily="34" charset="0"/>
                <a:cs typeface="Arial" panose="020B0604020202020204" pitchFamily="34" charset="0"/>
              </a:rPr>
              <a:t>Jesús no contaba parábolas para divertir al auditorio sino para exponer su mensaje, explicitarlo y aclararlo, y muy especialmente, para interpelarles.</a:t>
            </a:r>
          </a:p>
          <a:p>
            <a:pPr algn="just"/>
            <a:r>
              <a:rPr lang="es-CL" sz="2000" b="0" i="0" dirty="0" smtClean="0">
                <a:solidFill>
                  <a:srgbClr val="000000"/>
                </a:solidFill>
                <a:effectLst/>
                <a:latin typeface="Arial" panose="020B0604020202020204" pitchFamily="34" charset="0"/>
                <a:cs typeface="Arial" panose="020B0604020202020204" pitchFamily="34" charset="0"/>
              </a:rPr>
              <a:t>a) Uno de los propósitos fundamentales de las parábolas de Jesús es exponer los principios fundamentales de su enseñanza. El centro del mensaje de Jesús es el Reino de Dio y las parábolas pretenden desvelarnos un aspecto fundamental de este Reino. Para el judío de aquellos tiempos el Reino de Dios era la personificación de la esperanza de salvación, la llegada del Reino de Dios se aguarda como liberación, como realización de la paz y la justicia. Jesús imprime a esta esperanza escatológica una dirección nueva: el Reino de Dios se cumple ahora. No sólo comienza a cumplirse el Reino, comienza también el escándalo. Un desconocido con un grupo de incultos, rodeado de gente de mala fama ¿iba a hacer realidad la esperanza del cambio, el Reino de Dios? No parecía fácil la empresa. la gente permanece incrédula y desconcertada. Es comprensible que en esta situación Jesús comience a hablar del Reino de Dios en parábolas: el grano de mostaza, que es la más pequeña de las semillas; la levadura que fermenta y crece; el sembrador...</a:t>
            </a:r>
          </a:p>
        </p:txBody>
      </p:sp>
      <p:sp>
        <p:nvSpPr>
          <p:cNvPr id="3" name="CuadroTexto 2"/>
          <p:cNvSpPr txBox="1"/>
          <p:nvPr/>
        </p:nvSpPr>
        <p:spPr>
          <a:xfrm>
            <a:off x="3621064" y="1088353"/>
            <a:ext cx="5190273" cy="461665"/>
          </a:xfrm>
          <a:prstGeom prst="rect">
            <a:avLst/>
          </a:prstGeom>
          <a:noFill/>
        </p:spPr>
        <p:txBody>
          <a:bodyPr wrap="square" rtlCol="0">
            <a:spAutoFit/>
          </a:bodyPr>
          <a:lstStyle/>
          <a:p>
            <a:pPr algn="ctr"/>
            <a:r>
              <a:rPr lang="es-CL" sz="2400" dirty="0" smtClean="0">
                <a:latin typeface="Arial" panose="020B0604020202020204" pitchFamily="34" charset="0"/>
                <a:cs typeface="Arial" panose="020B0604020202020204" pitchFamily="34" charset="0"/>
              </a:rPr>
              <a:t>Finalidad de la “parábola”</a:t>
            </a:r>
            <a:endParaRPr lang="es-CL" sz="2400" dirty="0">
              <a:latin typeface="Arial" panose="020B0604020202020204" pitchFamily="34" charset="0"/>
              <a:cs typeface="Arial" panose="020B0604020202020204" pitchFamily="34" charset="0"/>
            </a:endParaRPr>
          </a:p>
        </p:txBody>
      </p:sp>
      <p:pic>
        <p:nvPicPr>
          <p:cNvPr id="4" name="Imagen 3" descr="Resultado de imagen para INSIGNIA MERCEDES MARIN DEL SOLAR"/>
          <p:cNvPicPr/>
          <p:nvPr/>
        </p:nvPicPr>
        <p:blipFill>
          <a:blip r:embed="rId2">
            <a:extLst>
              <a:ext uri="{BEBA8EAE-BF5A-486C-A8C5-ECC9F3942E4B}">
                <a14:imgProps xmlns:a14="http://schemas.microsoft.com/office/drawing/2010/main">
                  <a14:imgLayer r:embed="rId3">
                    <a14:imgEffect>
                      <a14:backgroundRemoval t="10484" b="85081" l="36686" r="62748"/>
                    </a14:imgEffect>
                  </a14:imgLayer>
                </a14:imgProps>
              </a:ext>
            </a:extLst>
          </a:blip>
          <a:srcRect l="37106" t="11073" r="37865" b="13631"/>
          <a:stretch>
            <a:fillRect/>
          </a:stretch>
        </p:blipFill>
        <p:spPr bwMode="auto">
          <a:xfrm>
            <a:off x="361963" y="216078"/>
            <a:ext cx="1556990" cy="1744551"/>
          </a:xfrm>
          <a:prstGeom prst="rect">
            <a:avLst/>
          </a:prstGeom>
          <a:noFill/>
          <a:ln w="9525">
            <a:noFill/>
            <a:miter lim="800000"/>
            <a:headEnd/>
            <a:tailEnd/>
          </a:ln>
        </p:spPr>
      </p:pic>
    </p:spTree>
    <p:extLst>
      <p:ext uri="{BB962C8B-B14F-4D97-AF65-F5344CB8AC3E}">
        <p14:creationId xmlns:p14="http://schemas.microsoft.com/office/powerpoint/2010/main" val="2114727367"/>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71</TotalTime>
  <Words>1348</Words>
  <Application>Microsoft Office PowerPoint</Application>
  <PresentationFormat>Panorámica</PresentationFormat>
  <Paragraphs>54</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Arial Black</vt:lpstr>
      <vt:lpstr>Century Gothic</vt:lpstr>
      <vt:lpstr>Times New Roman</vt:lpstr>
      <vt:lpstr>Wingdings</vt:lpstr>
      <vt:lpstr>Wingdings 3</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Corporacion de Desarrollo Social de Providencia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DOCENTE 28</dc:creator>
  <cp:lastModifiedBy>UTP-PAOLA</cp:lastModifiedBy>
  <cp:revision>10</cp:revision>
  <dcterms:created xsi:type="dcterms:W3CDTF">2020-05-17T01:32:00Z</dcterms:created>
  <dcterms:modified xsi:type="dcterms:W3CDTF">2020-05-23T23:41:48Z</dcterms:modified>
</cp:coreProperties>
</file>